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25203150" cy="36004500"/>
  <p:notesSz cx="6858000" cy="9144000"/>
  <p:defaultTextStyle>
    <a:defPPr>
      <a:defRPr lang="tr-TR"/>
    </a:defPPr>
    <a:lvl1pPr marL="0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28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455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183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4911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637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365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092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89820" algn="l" defTabSz="3497455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642" y="78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6560" y="-4854"/>
            <a:ext cx="25209710" cy="3600935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2252166" y="9084615"/>
            <a:ext cx="15569017" cy="6322607"/>
          </a:xfrm>
        </p:spPr>
        <p:txBody>
          <a:bodyPr bIns="34976" anchor="b"/>
          <a:lstStyle>
            <a:lvl1pPr>
              <a:defRPr sz="1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3341340" y="12972359"/>
            <a:ext cx="17946305" cy="1728610"/>
          </a:xfrm>
        </p:spPr>
        <p:txBody>
          <a:bodyPr tIns="34976">
            <a:normAutofit/>
          </a:bodyPr>
          <a:lstStyle>
            <a:lvl1pPr marL="0" indent="0" algn="l">
              <a:buNone/>
              <a:defRPr kumimoji="0" lang="en-US" sz="5400" b="0" i="0" u="none" strike="noStrike" kern="1200" cap="all" spc="15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72284" y="1441855"/>
            <a:ext cx="5670709" cy="245614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0157" y="1441855"/>
            <a:ext cx="16592074" cy="245614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6560" y="-4854"/>
            <a:ext cx="25209710" cy="3600935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2258468" y="9065372"/>
            <a:ext cx="15575547" cy="6339422"/>
          </a:xfrm>
        </p:spPr>
        <p:txBody>
          <a:bodyPr bIns="34976" anchor="b"/>
          <a:lstStyle>
            <a:lvl1pPr algn="l">
              <a:defRPr kumimoji="0" lang="en-US" sz="12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3352019" y="12958596"/>
            <a:ext cx="17944643" cy="1728216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5400" b="0" i="0" u="none" strike="noStrike" kern="1200" cap="all" spc="153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283" y="5760720"/>
            <a:ext cx="8821103" cy="19490436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419" y="5760720"/>
            <a:ext cx="8821103" cy="19490436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283" y="5760720"/>
            <a:ext cx="8821103" cy="2880360"/>
          </a:xfrm>
        </p:spPr>
        <p:txBody>
          <a:bodyPr anchor="b">
            <a:normAutofit/>
          </a:bodyPr>
          <a:lstStyle>
            <a:lvl1pPr marL="0" indent="0">
              <a:buNone/>
              <a:defRPr lang="en-US" sz="5400" b="0" kern="1200" cap="all" spc="153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marL="0" lvl="0" indent="0" algn="l" defTabSz="34975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7782" y="8934702"/>
            <a:ext cx="8821103" cy="16322040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54419" y="5760720"/>
            <a:ext cx="8821103" cy="2880360"/>
          </a:xfrm>
        </p:spPr>
        <p:txBody>
          <a:bodyPr anchor="b">
            <a:normAutofit/>
          </a:bodyPr>
          <a:lstStyle>
            <a:lvl1pPr marL="0" indent="0">
              <a:buNone/>
              <a:defRPr lang="en-US" sz="5400" b="0" kern="1200" cap="all" spc="153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marL="0" lvl="0" indent="0" algn="l" defTabSz="34975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54419" y="8934702"/>
            <a:ext cx="8821103" cy="16322040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-7356540" y="7356551"/>
            <a:ext cx="36004500" cy="21291419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marL="0" algn="ctr" defTabSz="3497580" rtl="0" eaLnBrk="1" latinLnBrk="0" hangingPunct="1"/>
            <a:endParaRPr lang="en-US" sz="69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2163463" y="8274543"/>
            <a:ext cx="14365796" cy="5719492"/>
          </a:xfrm>
        </p:spPr>
        <p:txBody>
          <a:bodyPr bIns="0" anchor="b"/>
          <a:lstStyle>
            <a:lvl1pPr algn="l">
              <a:defRPr kumimoji="0" lang="en-US" sz="107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954" y="13749291"/>
            <a:ext cx="10495191" cy="17454607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3577486" y="11830271"/>
            <a:ext cx="15971807" cy="3272399"/>
          </a:xfrm>
        </p:spPr>
        <p:txBody>
          <a:bodyPr>
            <a:normAutofit/>
          </a:bodyPr>
          <a:lstStyle>
            <a:lvl1pPr marL="0" indent="0">
              <a:buNone/>
              <a:defRPr lang="en-US" sz="5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marL="0" marR="0" lvl="0" indent="0" algn="l" defTabSz="3497580" rtl="0" eaLnBrk="1" fontAlgn="auto" latinLnBrk="0" hangingPunct="1">
              <a:lnSpc>
                <a:spcPct val="100000"/>
              </a:lnSpc>
              <a:spcBef>
                <a:spcPts val="114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591950" y="0"/>
            <a:ext cx="19611201" cy="36004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699516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13901737"/>
            <a:ext cx="9844980" cy="2210276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26503312"/>
            <a:ext cx="9844980" cy="950118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849987" y="9016880"/>
            <a:ext cx="15121890" cy="4554081"/>
          </a:xfrm>
        </p:spPr>
        <p:txBody>
          <a:bodyPr anchor="b"/>
          <a:lstStyle>
            <a:lvl1pPr algn="l">
              <a:defRPr sz="107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3151715" y="11447777"/>
            <a:ext cx="16803602" cy="3888486"/>
          </a:xfrm>
        </p:spPr>
        <p:txBody>
          <a:bodyPr/>
          <a:lstStyle>
            <a:lvl1pPr marL="0" indent="0">
              <a:buNone/>
              <a:defRPr sz="5400">
                <a:solidFill>
                  <a:schemeClr val="tx2"/>
                </a:solidFill>
              </a:defRPr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6564" y="26515823"/>
            <a:ext cx="9851546" cy="9488682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6560" y="26519286"/>
            <a:ext cx="25209710" cy="948522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758" tIns="174879" rIns="349758" bIns="174879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8283" y="1920240"/>
            <a:ext cx="20729591" cy="2880360"/>
          </a:xfrm>
          <a:prstGeom prst="rect">
            <a:avLst/>
          </a:prstGeom>
        </p:spPr>
        <p:txBody>
          <a:bodyPr vert="horz" lIns="349758" tIns="174879" rIns="349758" bIns="174879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8283" y="5778300"/>
            <a:ext cx="20729591" cy="18794207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554469" y="30819852"/>
            <a:ext cx="5998350" cy="1056132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rgbClr val="FFFFFF"/>
                </a:solidFill>
              </a:defRPr>
            </a:lvl1pPr>
          </a:lstStyle>
          <a:p>
            <a:fld id="{3EF54B48-1D64-42E8-B8DA-AEDC68F3020F}" type="datetimeFigureOut">
              <a:rPr lang="tr-TR" smtClean="0"/>
              <a:t>20.5.2014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5148" y="32996891"/>
            <a:ext cx="13021628" cy="1440180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3800" cap="all" spc="765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55361" y="32396816"/>
            <a:ext cx="1386173" cy="264033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34976" tIns="34976" rIns="34976" bIns="34976" rtlCol="0" anchor="ctr">
            <a:normAutofit/>
          </a:bodyPr>
          <a:lstStyle>
            <a:lvl1pPr algn="ctr">
              <a:defRPr sz="6300">
                <a:solidFill>
                  <a:srgbClr val="FFFFFF"/>
                </a:solidFill>
              </a:defRPr>
            </a:lvl1pPr>
          </a:lstStyle>
          <a:p>
            <a:fld id="{C7C2D691-C22F-4550-956F-63D93376AD3A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497580" rtl="0" eaLnBrk="1" latinLnBrk="0" hangingPunct="1">
        <a:spcBef>
          <a:spcPct val="0"/>
        </a:spcBef>
        <a:buNone/>
        <a:defRPr sz="10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ts val="3060"/>
        </a:spcBef>
        <a:buFont typeface="Arial" pitchFamily="34" charset="0"/>
        <a:buNone/>
        <a:defRPr sz="6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4540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1538935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2413330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3287725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4197096" indent="-664540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5176418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6050813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6855257" indent="-629564" algn="l" defTabSz="3497580" rtl="0" eaLnBrk="1" latinLnBrk="0" hangingPunct="1">
        <a:spcBef>
          <a:spcPts val="1148"/>
        </a:spcBef>
        <a:buClr>
          <a:schemeClr val="accent2"/>
        </a:buClr>
        <a:buFont typeface="Wingdings" pitchFamily="2" charset="2"/>
        <a:buChar char="§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3696587" y="423959"/>
            <a:ext cx="19504611" cy="1032712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BEYNİN HER BÖLÜMÜ İÇİN TASARLANMIŞ ZEKA OYUNLARI</a:t>
            </a:r>
            <a:endParaRPr lang="tr-T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Yuvarlatılmış Dikdörtgen 12"/>
          <p:cNvSpPr/>
          <p:nvPr/>
        </p:nvSpPr>
        <p:spPr>
          <a:xfrm>
            <a:off x="568760" y="4058860"/>
            <a:ext cx="11817313" cy="7534678"/>
          </a:xfrm>
          <a:prstGeom prst="round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Metin kutusu 13"/>
          <p:cNvSpPr txBox="1"/>
          <p:nvPr/>
        </p:nvSpPr>
        <p:spPr>
          <a:xfrm>
            <a:off x="4498132" y="4104706"/>
            <a:ext cx="3638948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GİRİŞ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Yuvarlatılmış Dikdörtgen 15"/>
          <p:cNvSpPr/>
          <p:nvPr/>
        </p:nvSpPr>
        <p:spPr>
          <a:xfrm>
            <a:off x="568760" y="12033245"/>
            <a:ext cx="11817313" cy="907586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Metin kutusu 16"/>
          <p:cNvSpPr txBox="1"/>
          <p:nvPr/>
        </p:nvSpPr>
        <p:spPr>
          <a:xfrm>
            <a:off x="3045891" y="12097594"/>
            <a:ext cx="7467452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en-US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</a:t>
            </a:r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Yuvarlatılmış Dikdörtgen 17"/>
          <p:cNvSpPr/>
          <p:nvPr/>
        </p:nvSpPr>
        <p:spPr>
          <a:xfrm>
            <a:off x="608102" y="21360926"/>
            <a:ext cx="11817313" cy="1375352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Metin kutusu 18"/>
          <p:cNvSpPr txBox="1"/>
          <p:nvPr/>
        </p:nvSpPr>
        <p:spPr>
          <a:xfrm>
            <a:off x="1866674" y="21458634"/>
            <a:ext cx="9334315" cy="97115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TASARIM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Yuvarlatılmış Dikdörtgen 19"/>
          <p:cNvSpPr/>
          <p:nvPr/>
        </p:nvSpPr>
        <p:spPr>
          <a:xfrm>
            <a:off x="12796721" y="24410962"/>
            <a:ext cx="11742066" cy="737526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15049847" y="24410962"/>
            <a:ext cx="7467452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TARTIŞMA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Metin kutusu 23"/>
          <p:cNvSpPr txBox="1"/>
          <p:nvPr/>
        </p:nvSpPr>
        <p:spPr>
          <a:xfrm>
            <a:off x="761161" y="4839338"/>
            <a:ext cx="11511194" cy="6511134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r>
              <a:rPr lang="tr-TR" sz="3200" dirty="0"/>
              <a:t>Bu proje çalışmasında beynin farklı bölümlerinin düşünsel faaliyetlerde çalışmasını ele </a:t>
            </a:r>
            <a:r>
              <a:rPr lang="tr-TR" sz="3200" dirty="0" smtClean="0"/>
              <a:t>alan birçok </a:t>
            </a:r>
            <a:r>
              <a:rPr lang="tr-TR" sz="3200" dirty="0"/>
              <a:t>basamaklı oyun hazırlanmıştır. Oyunlar beyindeki belli bölgelerin </a:t>
            </a:r>
            <a:r>
              <a:rPr lang="tr-TR" sz="3200" dirty="0" smtClean="0"/>
              <a:t>çalıştırılmasını amaçlamaktadır</a:t>
            </a:r>
            <a:r>
              <a:rPr lang="tr-TR" sz="3200" dirty="0"/>
              <a:t>. Böylece oyuncu beynin düşünsel faaliyetlerini ayırt edebilmekte </a:t>
            </a:r>
            <a:r>
              <a:rPr lang="tr-TR" sz="3200" dirty="0" smtClean="0"/>
              <a:t>ve oyuncuda </a:t>
            </a:r>
            <a:r>
              <a:rPr lang="tr-TR" sz="3200" dirty="0"/>
              <a:t>bir farkındalık oluşmaktadır. Oyuncu beyin faaliyetlerinin kapasitesini</a:t>
            </a:r>
          </a:p>
          <a:p>
            <a:r>
              <a:rPr lang="tr-TR" sz="3200" dirty="0"/>
              <a:t>ölçebilmekte, ilerleyen oyun seviyeleri ile kendini geliştirebilmektedir.</a:t>
            </a:r>
          </a:p>
          <a:p>
            <a:r>
              <a:rPr lang="tr-TR" sz="3200" dirty="0"/>
              <a:t>Oyun sonuçları bir test cihazına yüklendiği takdirde, eğitimciler, nörologlar </a:t>
            </a:r>
            <a:r>
              <a:rPr lang="tr-TR" sz="3200" dirty="0" smtClean="0"/>
              <a:t>tarafından sonuçlar </a:t>
            </a:r>
            <a:r>
              <a:rPr lang="tr-TR" sz="3200" dirty="0"/>
              <a:t>değerlendirilebilecektir. Ancak bu aşama daha sonraya bırakılmıştır.</a:t>
            </a:r>
          </a:p>
          <a:p>
            <a:r>
              <a:rPr lang="tr-TR" sz="3200" dirty="0"/>
              <a:t>Zekâ evi projesi hazırlanan oyunlarla okuma-yazma bilen belli bir zekâ seviyesine sahip </a:t>
            </a:r>
            <a:r>
              <a:rPr lang="tr-TR" sz="3200" dirty="0" smtClean="0"/>
              <a:t>5-18 yaş </a:t>
            </a:r>
            <a:r>
              <a:rPr lang="tr-TR" sz="3200" dirty="0"/>
              <a:t>arası çocukları kapsamaktadır.</a:t>
            </a:r>
          </a:p>
        </p:txBody>
      </p:sp>
      <p:sp>
        <p:nvSpPr>
          <p:cNvPr id="25" name="Metin kutusu 24"/>
          <p:cNvSpPr txBox="1"/>
          <p:nvPr/>
        </p:nvSpPr>
        <p:spPr>
          <a:xfrm>
            <a:off x="1014658" y="15696572"/>
            <a:ext cx="10870383" cy="1648265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r>
              <a:rPr lang="tr-TR" sz="2000" dirty="0" smtClean="0"/>
              <a:t>Zekâ </a:t>
            </a:r>
            <a:r>
              <a:rPr lang="tr-TR" sz="2000" dirty="0"/>
              <a:t>Evi yapılan birçok zekâ oyununa nazaran beynin tüm bölümlerini </a:t>
            </a:r>
            <a:r>
              <a:rPr lang="tr-TR" sz="2000" dirty="0" smtClean="0"/>
              <a:t>çalıştırmayı amaçlayan </a:t>
            </a:r>
            <a:r>
              <a:rPr lang="tr-TR" sz="2000" dirty="0"/>
              <a:t>bir oyundur. Bununla birlikte oynayanları hem eğlendirmekte hem </a:t>
            </a:r>
            <a:r>
              <a:rPr lang="tr-TR" sz="2000" dirty="0" smtClean="0"/>
              <a:t>de gelişimlerine </a:t>
            </a:r>
            <a:r>
              <a:rPr lang="tr-TR" sz="2000" dirty="0"/>
              <a:t>katkıda bulunmaktadır. Beynimizi daha yakından tanımamıza yardımcı </a:t>
            </a:r>
            <a:r>
              <a:rPr lang="tr-TR" sz="2000" dirty="0" smtClean="0"/>
              <a:t>olup eksiklerimizi </a:t>
            </a:r>
            <a:r>
              <a:rPr lang="tr-TR" sz="2000" dirty="0"/>
              <a:t>bize göstermektedir. Hangi lobumuzun daha </a:t>
            </a:r>
            <a:r>
              <a:rPr lang="tr-TR" sz="2000" dirty="0" smtClean="0"/>
              <a:t>iyi çalıştığını </a:t>
            </a:r>
            <a:r>
              <a:rPr lang="tr-TR" sz="2000" dirty="0"/>
              <a:t>hangisinin </a:t>
            </a:r>
            <a:r>
              <a:rPr lang="tr-TR" sz="2000" dirty="0" smtClean="0"/>
              <a:t>az çalıştığını </a:t>
            </a:r>
            <a:r>
              <a:rPr lang="tr-TR" sz="2000" dirty="0"/>
              <a:t>ve o lobun gelişimi için ne yapmamız gerektiği konusunda bize yol göstermektedir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sp>
        <p:nvSpPr>
          <p:cNvPr id="26" name="Metin kutusu 25"/>
          <p:cNvSpPr txBox="1"/>
          <p:nvPr/>
        </p:nvSpPr>
        <p:spPr>
          <a:xfrm>
            <a:off x="1077891" y="22670255"/>
            <a:ext cx="11464232" cy="13035997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r>
              <a:rPr lang="tr-TR" sz="2400" dirty="0" smtClean="0"/>
              <a:t>*Zeka Evi </a:t>
            </a:r>
            <a:r>
              <a:rPr lang="tr-TR" sz="2400" dirty="0" err="1" smtClean="0"/>
              <a:t>Asp.NET’de</a:t>
            </a:r>
            <a:r>
              <a:rPr lang="tr-TR" sz="2400" dirty="0" smtClean="0"/>
              <a:t> yazılmış bir projedir. İnternet üzerinden oynanabilir.</a:t>
            </a:r>
          </a:p>
          <a:p>
            <a:r>
              <a:rPr lang="tr-TR" sz="2400" dirty="0" smtClean="0"/>
              <a:t>*Oyunun başlangıç sayfasında bir adet animasyon ve giriş bölümü bulunmaktadır.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smtClean="0"/>
              <a:t>* Animasyon Flash Programı ile hazırlanmıştır.</a:t>
            </a:r>
          </a:p>
          <a:p>
            <a:r>
              <a:rPr lang="tr-TR" sz="2400" dirty="0"/>
              <a:t>*</a:t>
            </a:r>
            <a:r>
              <a:rPr lang="tr-TR" sz="2400" dirty="0" smtClean="0"/>
              <a:t> Giriş butonu yalnızca siteye kayıt olan kişilerin oyunu oynayabilmesi için koyulmuştur. Veriler SQL Server Veri Tabanında tutulmaktadır.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/>
          </a:p>
          <a:p>
            <a:endParaRPr lang="tr-TR" sz="2400" dirty="0" smtClean="0"/>
          </a:p>
          <a:p>
            <a:r>
              <a:rPr lang="tr-TR" sz="2400" dirty="0" smtClean="0"/>
              <a:t>Giriş Başarıyla gerçekleştikten sonra Ana </a:t>
            </a:r>
            <a:r>
              <a:rPr lang="tr-TR" sz="2400" dirty="0" err="1" smtClean="0"/>
              <a:t>Sayfa’ya</a:t>
            </a:r>
            <a:r>
              <a:rPr lang="tr-TR" sz="2400" dirty="0" smtClean="0"/>
              <a:t> yönlendirme yapılır. Sayfa açılır açılmaz  dört adet pembe renkli bulut uçarak gelir.  Bu sayfadaki animasyonlar CSS3 ile</a:t>
            </a:r>
          </a:p>
          <a:p>
            <a:r>
              <a:rPr lang="tr-TR" sz="2400" dirty="0" smtClean="0"/>
              <a:t>Sağlanmıştır. Zekâ Evi 15 adet oyundan oluşmaktadır. Oyunlar C#, Java </a:t>
            </a:r>
            <a:r>
              <a:rPr lang="tr-TR" sz="2400" dirty="0" err="1" smtClean="0"/>
              <a:t>Script</a:t>
            </a:r>
            <a:r>
              <a:rPr lang="tr-TR" sz="2400" dirty="0" smtClean="0"/>
              <a:t>, </a:t>
            </a:r>
            <a:r>
              <a:rPr lang="tr-TR" sz="2400" dirty="0" err="1" smtClean="0"/>
              <a:t>Jquery</a:t>
            </a:r>
            <a:r>
              <a:rPr lang="tr-TR" sz="2400" dirty="0" smtClean="0"/>
              <a:t>, HTML, HTML5, CSS3 dillerinin bir arada kullanılmasıyla oluşturulmuştur.</a:t>
            </a:r>
          </a:p>
          <a:p>
            <a:endParaRPr lang="tr-TR" sz="2400" dirty="0"/>
          </a:p>
          <a:p>
            <a:r>
              <a:rPr lang="tr-TR" sz="2400" dirty="0" smtClean="0"/>
              <a:t>                                                                               Oyunun başlangıcındaki Geçiş                      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Animasyonları Java </a:t>
            </a:r>
            <a:r>
              <a:rPr lang="tr-TR" sz="2400" dirty="0" err="1" smtClean="0"/>
              <a:t>script</a:t>
            </a:r>
            <a:r>
              <a:rPr lang="tr-TR" sz="2400" dirty="0" smtClean="0"/>
              <a:t> ile sağlanmıştır.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Her sayfada bulunan etiket üzerinde 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kişinin adı, canı ve aldığı puan Veri 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Tabanından getirilerek ekranda tutulur.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Kimlik ve Giriş/Çıkış kontrolü </a:t>
            </a:r>
            <a:r>
              <a:rPr lang="tr-TR" sz="2400" dirty="0" err="1" smtClean="0"/>
              <a:t>Session</a:t>
            </a:r>
            <a:r>
              <a:rPr lang="tr-TR" sz="2400" dirty="0" smtClean="0"/>
              <a:t> ile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                                                                         sağlanmıştır. </a:t>
            </a:r>
          </a:p>
          <a:p>
            <a:endParaRPr lang="tr-TR" sz="2400" dirty="0"/>
          </a:p>
          <a:p>
            <a:r>
              <a:rPr lang="tr-TR" sz="2400" dirty="0" smtClean="0"/>
              <a:t>                 </a:t>
            </a:r>
            <a:endParaRPr lang="tr-TR" sz="2400" dirty="0"/>
          </a:p>
        </p:txBody>
      </p:sp>
      <p:sp>
        <p:nvSpPr>
          <p:cNvPr id="31" name="Yuvarlatılmış Dikdörtgen 30"/>
          <p:cNvSpPr/>
          <p:nvPr/>
        </p:nvSpPr>
        <p:spPr>
          <a:xfrm>
            <a:off x="12878341" y="3702889"/>
            <a:ext cx="11810464" cy="20168013"/>
          </a:xfrm>
          <a:prstGeom prst="roundRect">
            <a:avLst/>
          </a:prstGeom>
          <a:ln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2" name="Metin kutusu 31"/>
          <p:cNvSpPr txBox="1"/>
          <p:nvPr/>
        </p:nvSpPr>
        <p:spPr>
          <a:xfrm>
            <a:off x="14169749" y="4032698"/>
            <a:ext cx="9334315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SONUÇLAR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Metin kutusu 34"/>
          <p:cNvSpPr txBox="1"/>
          <p:nvPr/>
        </p:nvSpPr>
        <p:spPr>
          <a:xfrm>
            <a:off x="1145825" y="2232498"/>
            <a:ext cx="23220363" cy="1386655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Merve İLERİ</a:t>
            </a:r>
            <a:endParaRPr lang="tr-TR" sz="5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Danışman: </a:t>
            </a:r>
            <a:r>
              <a:rPr lang="tr-TR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</a:t>
            </a:r>
            <a:r>
              <a:rPr lang="tr-T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Dr</a:t>
            </a:r>
            <a:r>
              <a:rPr lang="tr-T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Bayram CETİŞLİ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Resim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1" y="262098"/>
            <a:ext cx="3127826" cy="3184900"/>
          </a:xfrm>
          <a:prstGeom prst="rect">
            <a:avLst/>
          </a:prstGeom>
        </p:spPr>
      </p:pic>
      <p:sp>
        <p:nvSpPr>
          <p:cNvPr id="27" name="Metin kutusu 26"/>
          <p:cNvSpPr txBox="1"/>
          <p:nvPr/>
        </p:nvSpPr>
        <p:spPr>
          <a:xfrm>
            <a:off x="12804718" y="25491082"/>
            <a:ext cx="11534954" cy="4048922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tr-TR" sz="3200" dirty="0" smtClean="0"/>
              <a:t>*Zeka Evi Projesinde hedeflenen sonuçlara ulaşılmıştır. </a:t>
            </a:r>
          </a:p>
          <a:p>
            <a:pPr algn="just"/>
            <a:r>
              <a:rPr lang="tr-TR" sz="3200" dirty="0"/>
              <a:t>*</a:t>
            </a:r>
            <a:r>
              <a:rPr lang="tr-TR" sz="3200" dirty="0" smtClean="0"/>
              <a:t>Proje Dinamik bir yapıya sahiptir istendiğinde daha fazla oyun eklenebilir. </a:t>
            </a:r>
          </a:p>
          <a:p>
            <a:pPr algn="just"/>
            <a:r>
              <a:rPr lang="tr-TR" sz="3200" dirty="0" smtClean="0"/>
              <a:t>*Projenin gerçekleştirimi sırasında karşılaşılan en büyük sıkıntı kullanıcı ara yüzündeki verileri sunucuya aktarma işlemi ve birden çok dilin bir arada kullanılmasında yaşanan uyum sıkıntısı olmuştur.</a:t>
            </a:r>
            <a:r>
              <a:rPr lang="tr-TR" sz="3200" dirty="0"/>
              <a:t> </a:t>
            </a:r>
            <a:r>
              <a:rPr lang="tr-TR" sz="3200" dirty="0" smtClean="0"/>
              <a:t>Ancak bu sorunlar HTML5 yardımı ile giderilmiştir.</a:t>
            </a:r>
          </a:p>
          <a:p>
            <a:pPr algn="just"/>
            <a:endParaRPr lang="tr-TR" sz="3200" dirty="0" smtClean="0"/>
          </a:p>
        </p:txBody>
      </p:sp>
      <p:sp>
        <p:nvSpPr>
          <p:cNvPr id="37" name="Metin kutusu 36"/>
          <p:cNvSpPr txBox="1"/>
          <p:nvPr/>
        </p:nvSpPr>
        <p:spPr>
          <a:xfrm>
            <a:off x="12857163" y="5105332"/>
            <a:ext cx="11625732" cy="15221211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tr-TR" sz="3400" dirty="0" smtClean="0"/>
              <a:t>  Zeka Evi oyunları beynin ilgili loblarını çalıştırmayı başarmıştır. Her lob için tasarlanmış oyunlar:</a:t>
            </a:r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r>
              <a:rPr lang="tr-TR" sz="3200" dirty="0" smtClean="0"/>
              <a:t>Üç El </a:t>
            </a:r>
            <a:r>
              <a:rPr lang="tr-TR" sz="3200" dirty="0" err="1" smtClean="0"/>
              <a:t>Postürü</a:t>
            </a:r>
            <a:r>
              <a:rPr lang="tr-TR" sz="3200" dirty="0" smtClean="0"/>
              <a:t>               Sesleri Ayırt Et                 Yarım Elma</a:t>
            </a:r>
            <a:endParaRPr lang="tr-TR" sz="3200" dirty="0"/>
          </a:p>
          <a:p>
            <a:pPr algn="just"/>
            <a:endParaRPr lang="tr-TR" sz="3200" dirty="0" smtClean="0"/>
          </a:p>
          <a:p>
            <a:pPr algn="just"/>
            <a:endParaRPr lang="tr-TR" sz="3200" dirty="0"/>
          </a:p>
          <a:p>
            <a:pPr algn="just"/>
            <a:endParaRPr lang="tr-TR" sz="3200" dirty="0"/>
          </a:p>
          <a:p>
            <a:pPr algn="just"/>
            <a:endParaRPr lang="tr-TR" sz="3200" dirty="0" smtClean="0"/>
          </a:p>
          <a:p>
            <a:pPr algn="just"/>
            <a:r>
              <a:rPr lang="tr-TR" sz="3200" dirty="0" smtClean="0"/>
              <a:t>  </a:t>
            </a:r>
            <a:r>
              <a:rPr lang="tr-TR" sz="3200" dirty="0" err="1" smtClean="0"/>
              <a:t>Stroop</a:t>
            </a:r>
            <a:r>
              <a:rPr lang="tr-TR" sz="3200" dirty="0" smtClean="0"/>
              <a:t> Test                   Farkı Bul                         Dönen Kareler</a:t>
            </a:r>
            <a:endParaRPr lang="tr-TR" sz="3200" dirty="0"/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r>
              <a:rPr lang="tr-TR" sz="3200" dirty="0" smtClean="0"/>
              <a:t>   Wisconsin Kart             Parçaları Birleştir              Sihirli Kutu</a:t>
            </a:r>
          </a:p>
          <a:p>
            <a:pPr algn="just"/>
            <a:r>
              <a:rPr lang="tr-TR" sz="3200" dirty="0" smtClean="0"/>
              <a:t>   Eşleme Oyunu</a:t>
            </a:r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endParaRPr lang="tr-TR" sz="3400" dirty="0" smtClean="0"/>
          </a:p>
          <a:p>
            <a:pPr algn="just"/>
            <a:endParaRPr lang="tr-TR" sz="3400" dirty="0"/>
          </a:p>
          <a:p>
            <a:pPr algn="just"/>
            <a:r>
              <a:rPr lang="tr-TR" sz="3400" dirty="0" smtClean="0"/>
              <a:t>                    Eşini Yakala                    Saklanan Meyveler</a:t>
            </a:r>
          </a:p>
          <a:p>
            <a:endParaRPr lang="tr-TR" sz="3600" dirty="0" smtClean="0"/>
          </a:p>
          <a:p>
            <a:endParaRPr lang="tr-TR" sz="3600" dirty="0" smtClean="0"/>
          </a:p>
          <a:p>
            <a:endParaRPr lang="tr-TR" sz="3600" dirty="0" smtClean="0"/>
          </a:p>
          <a:p>
            <a:endParaRPr lang="tr-TR" sz="3600" dirty="0"/>
          </a:p>
          <a:p>
            <a:endParaRPr lang="tr-TR" sz="3600" dirty="0" smtClean="0"/>
          </a:p>
          <a:p>
            <a:r>
              <a:rPr lang="tr-TR" sz="3600" dirty="0" smtClean="0"/>
              <a:t> </a:t>
            </a:r>
            <a:r>
              <a:rPr lang="tr-TR" sz="2800" dirty="0" smtClean="0"/>
              <a:t>Sonuçlar Veri Tabanında Tutulur ve «Kaç Puan Aldım» sayfasından ulaşılır.</a:t>
            </a:r>
            <a:endParaRPr lang="tr-TR" sz="2800" dirty="0"/>
          </a:p>
        </p:txBody>
      </p:sp>
      <p:sp>
        <p:nvSpPr>
          <p:cNvPr id="38" name="Yuvarlatılmış Dikdörtgen 37"/>
          <p:cNvSpPr/>
          <p:nvPr/>
        </p:nvSpPr>
        <p:spPr>
          <a:xfrm>
            <a:off x="12831234" y="31971802"/>
            <a:ext cx="11764174" cy="3168352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324" tIns="54162" rIns="108324" bIns="54162" rtlCol="0" anchor="ctr"/>
          <a:lstStyle/>
          <a:p>
            <a:pPr algn="ctr"/>
            <a:endParaRPr lang="tr-T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Metin kutusu 38"/>
          <p:cNvSpPr txBox="1"/>
          <p:nvPr/>
        </p:nvSpPr>
        <p:spPr>
          <a:xfrm>
            <a:off x="15147297" y="31971802"/>
            <a:ext cx="7467452" cy="971156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5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TEŞEKKÜRLER</a:t>
            </a:r>
            <a:endParaRPr lang="tr-TR" sz="5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Metin kutusu 39"/>
          <p:cNvSpPr txBox="1"/>
          <p:nvPr/>
        </p:nvSpPr>
        <p:spPr>
          <a:xfrm>
            <a:off x="12947942" y="33018190"/>
            <a:ext cx="11534953" cy="1402043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just"/>
            <a:r>
              <a:rPr lang="tr-TR" sz="2800" dirty="0" smtClean="0"/>
              <a:t>Proje Danışmanı </a:t>
            </a:r>
            <a:r>
              <a:rPr lang="tr-TR" sz="2800" dirty="0" err="1" smtClean="0"/>
              <a:t>Doc</a:t>
            </a:r>
            <a:r>
              <a:rPr lang="tr-TR" sz="2800" dirty="0" smtClean="0"/>
              <a:t>. Dr. Bayram </a:t>
            </a:r>
            <a:r>
              <a:rPr lang="tr-TR" sz="2800" dirty="0" err="1" smtClean="0"/>
              <a:t>CETİŞLİ’ye</a:t>
            </a:r>
            <a:r>
              <a:rPr lang="tr-TR" sz="2800" dirty="0" smtClean="0"/>
              <a:t>, okulumuz öğretim görevlilerinden Ali </a:t>
            </a:r>
            <a:r>
              <a:rPr lang="tr-TR" sz="2800" dirty="0" err="1" smtClean="0"/>
              <a:t>GÜNEŞ’e</a:t>
            </a:r>
            <a:r>
              <a:rPr lang="tr-TR" sz="2800" dirty="0" smtClean="0"/>
              <a:t>, Ebru YILMAZ ‘a, Müge </a:t>
            </a:r>
            <a:r>
              <a:rPr lang="tr-TR" sz="2800" dirty="0" err="1" smtClean="0"/>
              <a:t>ASLANKARA’ya</a:t>
            </a:r>
            <a:r>
              <a:rPr lang="tr-TR" sz="2800" dirty="0" smtClean="0"/>
              <a:t>, </a:t>
            </a:r>
            <a:r>
              <a:rPr lang="tr-TR" sz="2800" dirty="0" err="1" smtClean="0"/>
              <a:t>Doc</a:t>
            </a:r>
            <a:r>
              <a:rPr lang="tr-TR" sz="2800" dirty="0" smtClean="0"/>
              <a:t>. Dr. Ecir Uğur </a:t>
            </a:r>
            <a:r>
              <a:rPr lang="tr-TR" sz="2800" dirty="0" err="1" smtClean="0"/>
              <a:t>KÜÇÜKSİLLE’ye</a:t>
            </a:r>
            <a:r>
              <a:rPr lang="tr-TR" sz="2800" dirty="0" smtClean="0"/>
              <a:t>  yardımlarından dolayı teşekkürler.</a:t>
            </a:r>
            <a:endParaRPr lang="tr-TR" sz="2800" dirty="0"/>
          </a:p>
        </p:txBody>
      </p:sp>
      <p:sp>
        <p:nvSpPr>
          <p:cNvPr id="28" name="Metin kutusu 1"/>
          <p:cNvSpPr txBox="1"/>
          <p:nvPr/>
        </p:nvSpPr>
        <p:spPr>
          <a:xfrm>
            <a:off x="0" y="35391973"/>
            <a:ext cx="25203149" cy="555658"/>
          </a:xfrm>
          <a:prstGeom prst="rect">
            <a:avLst/>
          </a:prstGeom>
          <a:noFill/>
        </p:spPr>
        <p:txBody>
          <a:bodyPr wrap="square" lIns="108324" tIns="54162" rIns="108324" bIns="54162" rtlCol="0">
            <a:spAutoFit/>
          </a:bodyPr>
          <a:lstStyle/>
          <a:p>
            <a:pPr algn="ctr"/>
            <a:r>
              <a:rPr lang="tr-TR" sz="29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SÜLEYMAN DEMİREL ÜNİVERSİTESİ – </a:t>
            </a:r>
            <a:r>
              <a:rPr lang="tr-TR" sz="2900" b="1" dirty="0" smtClean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BİLGİSAYAR MÜHENDİSLİĞİ BÖLÜMÜ 2013-2014 </a:t>
            </a:r>
            <a:r>
              <a:rPr lang="tr-TR" sz="2900" b="1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EĞİTİM ÖĞRETİM YILI BİTİRME PROJELERİ SERGİSİ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96" y="12957168"/>
            <a:ext cx="3890200" cy="286098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33" y="17455116"/>
            <a:ext cx="5357631" cy="342163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08" y="23680945"/>
            <a:ext cx="3305365" cy="261420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7" y="23642393"/>
            <a:ext cx="3433416" cy="266951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50" y="23613386"/>
            <a:ext cx="4193162" cy="2650664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1" y="27427812"/>
            <a:ext cx="5605042" cy="298963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4" y="31913466"/>
            <a:ext cx="4941963" cy="2895718"/>
          </a:xfrm>
          <a:prstGeom prst="rect">
            <a:avLst/>
          </a:prstGeom>
        </p:spPr>
      </p:pic>
      <p:pic>
        <p:nvPicPr>
          <p:cNvPr id="22" name="Resim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17" y="27417588"/>
            <a:ext cx="4820887" cy="3003100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538" y="11276837"/>
            <a:ext cx="3266901" cy="2051013"/>
          </a:xfrm>
          <a:prstGeom prst="rect">
            <a:avLst/>
          </a:prstGeom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572" y="6186333"/>
            <a:ext cx="3187637" cy="1995821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94" y="6188429"/>
            <a:ext cx="3166847" cy="1958650"/>
          </a:xfrm>
          <a:prstGeom prst="rect">
            <a:avLst/>
          </a:prstGeom>
        </p:spPr>
      </p:pic>
      <p:pic>
        <p:nvPicPr>
          <p:cNvPr id="33" name="Resim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33" y="14256552"/>
            <a:ext cx="3250633" cy="2094564"/>
          </a:xfrm>
          <a:prstGeom prst="rect">
            <a:avLst/>
          </a:prstGeom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330" y="6186333"/>
            <a:ext cx="3233620" cy="2077142"/>
          </a:xfrm>
          <a:prstGeom prst="rect">
            <a:avLst/>
          </a:prstGeom>
        </p:spPr>
      </p:pic>
      <p:pic>
        <p:nvPicPr>
          <p:cNvPr id="41" name="Resim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17" y="8787609"/>
            <a:ext cx="3940509" cy="2012975"/>
          </a:xfrm>
          <a:prstGeom prst="rect">
            <a:avLst/>
          </a:prstGeom>
        </p:spPr>
      </p:pic>
      <p:pic>
        <p:nvPicPr>
          <p:cNvPr id="42" name="Resim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306" y="8781558"/>
            <a:ext cx="3234918" cy="2019025"/>
          </a:xfrm>
          <a:prstGeom prst="rect">
            <a:avLst/>
          </a:prstGeom>
        </p:spPr>
      </p:pic>
      <p:pic>
        <p:nvPicPr>
          <p:cNvPr id="43" name="Resim 4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330" y="8781559"/>
            <a:ext cx="3233620" cy="2019026"/>
          </a:xfrm>
          <a:prstGeom prst="rect">
            <a:avLst/>
          </a:prstGeom>
        </p:spPr>
      </p:pic>
      <p:pic>
        <p:nvPicPr>
          <p:cNvPr id="44" name="Resim 4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708" y="11266957"/>
            <a:ext cx="3406974" cy="2060893"/>
          </a:xfrm>
          <a:prstGeom prst="rect">
            <a:avLst/>
          </a:prstGeom>
        </p:spPr>
      </p:pic>
      <p:pic>
        <p:nvPicPr>
          <p:cNvPr id="45" name="Resim 4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287" y="14138468"/>
            <a:ext cx="4286898" cy="2302515"/>
          </a:xfrm>
          <a:prstGeom prst="rect">
            <a:avLst/>
          </a:prstGeom>
        </p:spPr>
      </p:pic>
      <p:pic>
        <p:nvPicPr>
          <p:cNvPr id="46" name="Resim 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305" y="11260212"/>
            <a:ext cx="3642050" cy="2067638"/>
          </a:xfrm>
          <a:prstGeom prst="rect">
            <a:avLst/>
          </a:prstGeom>
        </p:spPr>
      </p:pic>
      <p:pic>
        <p:nvPicPr>
          <p:cNvPr id="47" name="Resim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7808" y="16830685"/>
            <a:ext cx="3971025" cy="2899861"/>
          </a:xfrm>
          <a:prstGeom prst="rect">
            <a:avLst/>
          </a:prstGeom>
        </p:spPr>
      </p:pic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24020"/>
              </p:ext>
            </p:extLst>
          </p:nvPr>
        </p:nvGraphicFramePr>
        <p:xfrm>
          <a:off x="14670073" y="20139021"/>
          <a:ext cx="9194693" cy="33832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{073A0DAA-6AF3-43AB-8588-CEC1D06C72B9}</a:tableStyleId>
              </a:tblPr>
              <a:tblGrid>
                <a:gridCol w="9194693"/>
              </a:tblGrid>
              <a:tr h="3369210">
                <a:tc>
                  <a:txBody>
                    <a:bodyPr/>
                    <a:lstStyle/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Zekâ Evi oyunu ilk aşamada bir kişi tarafından oynanmıştır ve sonuçlar şöyle not edilmiştir:</a:t>
                      </a:r>
                    </a:p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Oyuncu: Sümeyye EKİNCİ</a:t>
                      </a:r>
                    </a:p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Yaş: 11</a:t>
                      </a:r>
                    </a:p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En İyi Skor: Parçaları Birleştir</a:t>
                      </a:r>
                    </a:p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En Kötü Skor: Wisconsin Kart Eşleme Testi</a:t>
                      </a:r>
                    </a:p>
                    <a:p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En Erken Bitirilen Oyun: Sesleri Ayırt Et</a:t>
                      </a:r>
                    </a:p>
                    <a:p>
                      <a:r>
                        <a:rPr lang="fi-FI" sz="2400" b="0" i="1" dirty="0" smtClean="0">
                          <a:solidFill>
                            <a:schemeClr val="tx1"/>
                          </a:solidFill>
                        </a:rPr>
                        <a:t>En Geç Bitirilen Oyun: Sihirli Kutu</a:t>
                      </a:r>
                      <a:r>
                        <a:rPr lang="tr-TR" sz="2400" b="0" i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endParaRPr lang="tr-T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7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251</TotalTime>
  <Words>532</Words>
  <Application>Microsoft Office PowerPoint</Application>
  <PresentationFormat>Özel</PresentationFormat>
  <Paragraphs>86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Franklin Gothic Book</vt:lpstr>
      <vt:lpstr>Franklin Gothic Medium</vt:lpstr>
      <vt:lpstr>Tunga</vt:lpstr>
      <vt:lpstr>Wingdings</vt:lpstr>
      <vt:lpstr>Angles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Evren</dc:creator>
  <cp:lastModifiedBy>mehmet ileri</cp:lastModifiedBy>
  <cp:revision>31</cp:revision>
  <dcterms:created xsi:type="dcterms:W3CDTF">2013-05-02T06:52:20Z</dcterms:created>
  <dcterms:modified xsi:type="dcterms:W3CDTF">2014-05-20T11:54:11Z</dcterms:modified>
</cp:coreProperties>
</file>